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4" r:id="rId1"/>
    <p:sldMasterId id="2147483785" r:id="rId2"/>
  </p:sldMasterIdLst>
  <p:notesMasterIdLst>
    <p:notesMasterId r:id="rId26"/>
  </p:notesMasterIdLst>
  <p:handoutMasterIdLst>
    <p:handoutMasterId r:id="rId27"/>
  </p:handoutMasterIdLst>
  <p:sldIdLst>
    <p:sldId id="256" r:id="rId3"/>
    <p:sldId id="268" r:id="rId4"/>
    <p:sldId id="269" r:id="rId5"/>
    <p:sldId id="281" r:id="rId6"/>
    <p:sldId id="282" r:id="rId7"/>
    <p:sldId id="283" r:id="rId8"/>
    <p:sldId id="284" r:id="rId9"/>
    <p:sldId id="285" r:id="rId10"/>
    <p:sldId id="263" r:id="rId11"/>
    <p:sldId id="286" r:id="rId12"/>
    <p:sldId id="287" r:id="rId13"/>
    <p:sldId id="288" r:id="rId14"/>
    <p:sldId id="289" r:id="rId15"/>
    <p:sldId id="290" r:id="rId16"/>
    <p:sldId id="291" r:id="rId17"/>
    <p:sldId id="270" r:id="rId18"/>
    <p:sldId id="271" r:id="rId19"/>
    <p:sldId id="279" r:id="rId20"/>
    <p:sldId id="280" r:id="rId21"/>
    <p:sldId id="272" r:id="rId22"/>
    <p:sldId id="276" r:id="rId23"/>
    <p:sldId id="292" r:id="rId24"/>
    <p:sldId id="293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Exo 2" panose="020F050202020403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14" userDrawn="1">
          <p15:clr>
            <a:srgbClr val="A4A3A4"/>
          </p15:clr>
        </p15:guide>
        <p15:guide id="2" pos="347" userDrawn="1">
          <p15:clr>
            <a:srgbClr val="A4A3A4"/>
          </p15:clr>
        </p15:guide>
        <p15:guide id="3" pos="746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19"/>
    <p:restoredTop sz="94710"/>
  </p:normalViewPr>
  <p:slideViewPr>
    <p:cSldViewPr snapToGrid="0" snapToObjects="1">
      <p:cViewPr varScale="1">
        <p:scale>
          <a:sx n="110" d="100"/>
          <a:sy n="110" d="100"/>
        </p:scale>
        <p:origin x="200" y="960"/>
      </p:cViewPr>
      <p:guideLst>
        <p:guide orient="horz" pos="414"/>
        <p:guide pos="347"/>
        <p:guide pos="746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69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FF53A-6945-F44A-9D76-3D92A21463B0}" type="datetimeFigureOut">
              <a:rPr lang="en-US" smtClean="0"/>
              <a:t>10/1/19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841D-2925-834F-996E-842B5750C60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2B833-E4F6-F242-BAA0-F5BE939A588D}" type="datetimeFigureOut">
              <a:rPr lang="en-US" smtClean="0"/>
              <a:t>10/1/19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575B9-DC01-304A-9418-33C84E8F4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3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e35d911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e35d911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3317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9436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3093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1848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551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34990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4059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22659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2507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41877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96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3601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15744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51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231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0501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7395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6593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0602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0339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309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 descr="plbg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390939" y="1087825"/>
            <a:ext cx="7490792" cy="2422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300"/>
              <a:buFont typeface="Arial"/>
              <a:buNone/>
              <a:defRPr sz="3067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390939" y="3476488"/>
            <a:ext cx="7490800" cy="16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1067"/>
            </a:lvl2pPr>
            <a:lvl3pPr lvl="2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933"/>
            </a:lvl3pPr>
            <a:lvl4pPr lvl="3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600"/>
              <a:buNone/>
              <a:defRPr sz="800"/>
            </a:lvl4pPr>
            <a:lvl5pPr lvl="4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600"/>
              <a:buNone/>
              <a:defRPr sz="800"/>
            </a:lvl5pPr>
            <a:lvl6pPr lvl="5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6pPr>
            <a:lvl7pPr lvl="6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7pPr>
            <a:lvl8pPr lvl="7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8pPr>
            <a:lvl9pPr lvl="8" algn="ct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83712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4804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1605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0812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6372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42912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92580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90830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1256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29662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7015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609585" lvl="0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1219170" lvl="1" indent="-431789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2pPr>
            <a:lvl3pPr marL="1828754" lvl="2" indent="-423323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>
                <a:solidFill>
                  <a:schemeClr val="dk2"/>
                </a:solidFill>
              </a:defRPr>
            </a:lvl3pPr>
            <a:lvl4pPr marL="2438339" lvl="3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4pPr>
            <a:lvl5pPr marL="3047924" lvl="4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5pPr>
            <a:lvl6pPr marL="3657509" lvl="5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marL="4267093" lvl="6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marL="4876678" lvl="7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marL="5486263" lvl="8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11718236" y="6269703"/>
            <a:ext cx="333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 descr="plbg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/>
          <p:nvPr/>
        </p:nvSpPr>
        <p:spPr>
          <a:xfrm>
            <a:off x="-3719" y="1857803"/>
            <a:ext cx="12199437" cy="314239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F3E7"/>
              </a:buClr>
              <a:buSzPts val="1400"/>
              <a:buFont typeface="Exo 2"/>
              <a:buNone/>
            </a:pPr>
            <a:endParaRPr sz="1867" b="0" i="0" u="none" strike="noStrike" cap="none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718235" y="6269703"/>
            <a:ext cx="33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67" name="Google Shape;67;p16"/>
          <p:cNvCxnSpPr/>
          <p:nvPr/>
        </p:nvCxnSpPr>
        <p:spPr>
          <a:xfrm rot="10800000">
            <a:off x="934720" y="3811785"/>
            <a:ext cx="10342883" cy="0"/>
          </a:xfrm>
          <a:prstGeom prst="straightConnector1">
            <a:avLst/>
          </a:prstGeom>
          <a:noFill/>
          <a:ln w="9525" cap="flat" cmpd="sng">
            <a:solidFill>
              <a:srgbClr val="262F63"/>
            </a:solidFill>
            <a:prstDash val="dash"/>
            <a:miter lim="8000"/>
            <a:headEnd type="none" w="sm" len="sm"/>
            <a:tailEnd type="none" w="sm" len="sm"/>
          </a:ln>
        </p:spPr>
      </p:cxnSp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831851" y="971817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300"/>
              <a:buFont typeface="Arial"/>
              <a:buNone/>
              <a:defRPr sz="3067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831851" y="3851542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609585" lvl="0" indent="-304792" algn="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1pPr>
            <a:lvl2pPr marL="1219170" lvl="1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>
                <a:solidFill>
                  <a:srgbClr val="000000"/>
                </a:solidFill>
              </a:defRPr>
            </a:lvl2pPr>
            <a:lvl3pPr marL="1828754" lvl="2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3pPr>
            <a:lvl4pPr marL="2438339" lvl="3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4pPr>
            <a:lvl5pPr marL="3047924" lvl="4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5pPr>
            <a:lvl6pPr marL="3657509" lvl="5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6pPr>
            <a:lvl7pPr marL="4267093" lvl="6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7pPr>
            <a:lvl8pPr marL="4876678" lvl="7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8pPr>
            <a:lvl9pPr marL="5486263" lvl="8" indent="-304792" algn="r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500"/>
              <a:buNone/>
              <a:defRPr sz="2000">
                <a:solidFill>
                  <a:srgbClr val="000000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5193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Content" type="twoObj">
  <p:cSld name="Two Column Conte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838201" y="1825626"/>
            <a:ext cx="52197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609585" lvl="0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1219170" lvl="1" indent="-431789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2pPr>
            <a:lvl3pPr marL="1828754" lvl="2" indent="-423323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>
                <a:solidFill>
                  <a:schemeClr val="dk2"/>
                </a:solidFill>
              </a:defRPr>
            </a:lvl3pPr>
            <a:lvl4pPr marL="2438339" lvl="3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4pPr>
            <a:lvl5pPr marL="3047924" lvl="4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5pPr>
            <a:lvl6pPr marL="3657509" lvl="5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marL="4267093" lvl="6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marL="4876678" lvl="7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marL="5486263" lvl="8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6134101" y="1825626"/>
            <a:ext cx="52197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609585" lvl="0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1219170" lvl="1" indent="-431789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2pPr>
            <a:lvl3pPr marL="1828754" lvl="2" indent="-423323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>
                <a:solidFill>
                  <a:schemeClr val="dk2"/>
                </a:solidFill>
              </a:defRPr>
            </a:lvl3pPr>
            <a:lvl4pPr marL="2438339" lvl="3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4pPr>
            <a:lvl5pPr marL="3047924" lvl="4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5pPr>
            <a:lvl6pPr marL="3657509" lvl="5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marL="4267093" lvl="6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marL="4876678" lvl="7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marL="5486263" lvl="8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4" name="Google Shape;74;p17"/>
          <p:cNvSpPr txBox="1">
            <a:spLocks noGrp="1"/>
          </p:cNvSpPr>
          <p:nvPr>
            <p:ph type="sldNum" idx="12"/>
          </p:nvPr>
        </p:nvSpPr>
        <p:spPr>
          <a:xfrm>
            <a:off x="11718236" y="6269703"/>
            <a:ext cx="333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52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Content">
  <p:cSld name="One Column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1"/>
          </p:nvPr>
        </p:nvSpPr>
        <p:spPr>
          <a:xfrm>
            <a:off x="838201" y="1825626"/>
            <a:ext cx="52197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609585" lvl="0" indent="-304792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marL="1219170" lvl="1" indent="-431789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>
                <a:solidFill>
                  <a:schemeClr val="dk2"/>
                </a:solidFill>
              </a:defRPr>
            </a:lvl2pPr>
            <a:lvl3pPr marL="1828754" lvl="2" indent="-423323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>
                <a:solidFill>
                  <a:schemeClr val="dk2"/>
                </a:solidFill>
              </a:defRPr>
            </a:lvl3pPr>
            <a:lvl4pPr marL="2438339" lvl="3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4pPr>
            <a:lvl5pPr marL="3047924" lvl="4" indent="-406390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>
                <a:solidFill>
                  <a:schemeClr val="dk2"/>
                </a:solidFill>
              </a:defRPr>
            </a:lvl5pPr>
            <a:lvl6pPr marL="3657509" lvl="5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marL="4267093" lvl="6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marL="4876678" lvl="7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marL="5486263" lvl="8" indent="-364058" algn="l">
              <a:lnSpc>
                <a:spcPct val="9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8" name="Google Shape;78;p18"/>
          <p:cNvSpPr txBox="1">
            <a:spLocks noGrp="1"/>
          </p:cNvSpPr>
          <p:nvPr>
            <p:ph type="sldNum" idx="12"/>
          </p:nvPr>
        </p:nvSpPr>
        <p:spPr>
          <a:xfrm>
            <a:off x="11718236" y="6269703"/>
            <a:ext cx="333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125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ldNum" idx="12"/>
          </p:nvPr>
        </p:nvSpPr>
        <p:spPr>
          <a:xfrm>
            <a:off x="11718236" y="6269703"/>
            <a:ext cx="333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447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11718235" y="6269703"/>
            <a:ext cx="33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889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Column Wide">
  <p:cSld name="Single Column W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44000" y="52466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44000" y="963827"/>
            <a:ext cx="11879999" cy="5181386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-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365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GB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539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Font typeface="Arial"/>
              <a:buChar char="•"/>
              <a:defRPr sz="15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Font typeface="Arial"/>
              <a:buChar char="•"/>
              <a:defRPr sz="14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•"/>
              <a:defRPr sz="12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730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700"/>
              <a:buFont typeface="Arial"/>
              <a:buChar char="•"/>
              <a:defRPr sz="7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730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700"/>
              <a:buFont typeface="Arial"/>
              <a:buChar char="•"/>
              <a:defRPr sz="7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730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700"/>
              <a:buFont typeface="Arial"/>
              <a:buChar char="•"/>
              <a:defRPr sz="7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7305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700"/>
              <a:buFont typeface="Arial"/>
              <a:buChar char="•"/>
              <a:defRPr sz="7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pic>
        <p:nvPicPr>
          <p:cNvPr id="53" name="Google Shape;53;p13" descr="Imagen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0540800" y="6290822"/>
            <a:ext cx="1651200" cy="35292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11718236" y="6269703"/>
            <a:ext cx="33331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10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AD11D0-FB79-B247-A3A1-650F26A2799B}"/>
              </a:ext>
            </a:extLst>
          </p:cNvPr>
          <p:cNvSpPr txBox="1"/>
          <p:nvPr userDrawn="1"/>
        </p:nvSpPr>
        <p:spPr>
          <a:xfrm>
            <a:off x="5084774" y="6397600"/>
            <a:ext cx="1824789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/>
              <a:t>© 2019 Percona</a:t>
            </a:r>
            <a:endParaRPr lang="en-US" sz="9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969C5D7-9D7B-1F47-95E6-C7787923B3D7}"/>
              </a:ext>
            </a:extLst>
          </p:cNvPr>
          <p:cNvCxnSpPr/>
          <p:nvPr userDrawn="1"/>
        </p:nvCxnSpPr>
        <p:spPr>
          <a:xfrm>
            <a:off x="72000" y="875566"/>
            <a:ext cx="11987999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4401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3" r:id="rId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2020336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n.id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>
            <a:spLocks noGrp="1"/>
          </p:cNvSpPr>
          <p:nvPr>
            <p:ph type="ctrTitle"/>
          </p:nvPr>
        </p:nvSpPr>
        <p:spPr>
          <a:xfrm>
            <a:off x="390939" y="1087825"/>
            <a:ext cx="7490800" cy="2422000"/>
          </a:xfrm>
          <a:prstGeom prst="rect">
            <a:avLst/>
          </a:prstGeom>
        </p:spPr>
        <p:txBody>
          <a:bodyPr spcFirstLastPara="1" wrap="square" lIns="45700" tIns="22867" rIns="45700" bIns="22867" anchor="b" anchorCtr="0">
            <a:noAutofit/>
          </a:bodyPr>
          <a:lstStyle/>
          <a:p>
            <a:r>
              <a:rPr lang="en-US" sz="3200" dirty="0"/>
              <a:t>Join Heterogeneous Databases Using PostgreSQL Foreign Data Wrappers</a:t>
            </a:r>
            <a:br>
              <a:rPr lang="en-US" sz="3200" dirty="0"/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PostgreSQL FDW (SQL-MED)</a:t>
            </a:r>
            <a:endParaRPr dirty="0"/>
          </a:p>
        </p:txBody>
      </p:sp>
      <p:sp>
        <p:nvSpPr>
          <p:cNvPr id="89" name="Google Shape;89;p21"/>
          <p:cNvSpPr txBox="1">
            <a:spLocks noGrp="1"/>
          </p:cNvSpPr>
          <p:nvPr>
            <p:ph type="subTitle" idx="1"/>
          </p:nvPr>
        </p:nvSpPr>
        <p:spPr>
          <a:xfrm>
            <a:off x="390939" y="3476488"/>
            <a:ext cx="7490800" cy="1679600"/>
          </a:xfrm>
          <a:prstGeom prst="rect">
            <a:avLst/>
          </a:prstGeom>
        </p:spPr>
        <p:txBody>
          <a:bodyPr spcFirstLastPara="1" wrap="square" lIns="45700" tIns="22867" rIns="45700" bIns="22867" anchor="t" anchorCtr="0">
            <a:noAutofit/>
          </a:bodyPr>
          <a:lstStyle/>
          <a:p>
            <a:pPr marL="0" indent="0"/>
            <a:r>
              <a:rPr lang="en-US" dirty="0"/>
              <a:t>Ibrar Ahmed (Senior Database Architect)</a:t>
            </a:r>
            <a:endParaRPr dirty="0"/>
          </a:p>
          <a:p>
            <a:pPr marL="0" indent="0"/>
            <a:r>
              <a:rPr lang="en" dirty="0"/>
              <a:t>Percona LLC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312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xfrm>
            <a:off x="499597" y="180000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</a:t>
            </a:r>
            <a:r>
              <a:rPr lang="en-US" sz="3000" dirty="0" err="1"/>
              <a:t>mysqldb_fdw</a:t>
            </a:r>
            <a:r>
              <a:rPr lang="en-US" sz="3000" dirty="0"/>
              <a:t> 1/2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1"/>
          <p:cNvSpPr txBox="1">
            <a:spLocks noGrp="1"/>
          </p:cNvSpPr>
          <p:nvPr>
            <p:ph type="body" idx="1"/>
          </p:nvPr>
        </p:nvSpPr>
        <p:spPr>
          <a:xfrm>
            <a:off x="550863" y="972000"/>
            <a:ext cx="5387938" cy="518380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 err="1"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15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dirty="0" err="1"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dirty="0">
                <a:latin typeface="Courier New"/>
                <a:ea typeface="Courier New"/>
                <a:cs typeface="Courier New"/>
                <a:sym typeface="Courier New"/>
              </a:rPr>
              <a:t> code |     name      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------+---------------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AF   | Africa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AN   | Antarctica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AS   | Asia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EU   | Europe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NA   | North America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OC   | Oceania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SA   | South America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(7 rows)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Arial"/>
              <a:buNone/>
            </a:pPr>
            <a:endParaRPr sz="15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6096000" y="972000"/>
            <a:ext cx="5761038" cy="518380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code, name,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continent_code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LIMIT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7;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code |         name         |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continent_code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------+----------------------+----------------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AD   | Andorra              | EU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AE   | United Arab Emirates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AF   | Afghanistan         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AG   | Antigua and Barbuda  | NA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AI   | Anguilla             | NA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AL   | Albania              | EU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AM   | Armenia             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(7 rows)</a:t>
            </a:r>
            <a:endParaRPr dirty="0"/>
          </a:p>
        </p:txBody>
      </p:sp>
      <p:sp>
        <p:nvSpPr>
          <p:cNvPr id="247" name="Google Shape;247;p21"/>
          <p:cNvSpPr txBox="1"/>
          <p:nvPr/>
        </p:nvSpPr>
        <p:spPr>
          <a:xfrm>
            <a:off x="1945565" y="5259817"/>
            <a:ext cx="38510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Data comes from MySQL Database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3048000" y="1276405"/>
            <a:ext cx="2370667" cy="36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Same table name exists in MySQL</a:t>
            </a:r>
            <a:endParaRPr sz="1200" dirty="0">
              <a:solidFill>
                <a:srgbClr val="FF0000"/>
              </a:solidFill>
            </a:endParaRPr>
          </a:p>
        </p:txBody>
      </p:sp>
      <p:cxnSp>
        <p:nvCxnSpPr>
          <p:cNvPr id="249" name="Google Shape;249;p21"/>
          <p:cNvCxnSpPr/>
          <p:nvPr/>
        </p:nvCxnSpPr>
        <p:spPr>
          <a:xfrm>
            <a:off x="2514600" y="4288971"/>
            <a:ext cx="675640" cy="896543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flipH="1">
            <a:off x="3871113" y="3779483"/>
            <a:ext cx="3161865" cy="1406031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1" name="Google Shape;251;p21"/>
          <p:cNvSpPr/>
          <p:nvPr/>
        </p:nvSpPr>
        <p:spPr>
          <a:xfrm>
            <a:off x="3425994" y="979011"/>
            <a:ext cx="2370667" cy="29662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43180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/>
          <p:nvPr/>
        </p:nvSpPr>
        <p:spPr>
          <a:xfrm>
            <a:off x="550863" y="972000"/>
            <a:ext cx="11306175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continent,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country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country.continent_code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LIMIT 3;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code |     name     |  name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------+--------------+--------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AO   | Angola      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BF   | Burkina Faso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BI   | Burundi     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(3 rows)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490227" y="179512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</a:t>
            </a:r>
            <a:r>
              <a:rPr lang="en-US" sz="3000" dirty="0" err="1"/>
              <a:t>mysqldb_fdw</a:t>
            </a:r>
            <a:r>
              <a:rPr lang="en-US" sz="3000" dirty="0"/>
              <a:t> 2/2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2"/>
          <p:cNvSpPr txBox="1"/>
          <p:nvPr/>
        </p:nvSpPr>
        <p:spPr>
          <a:xfrm>
            <a:off x="1760220" y="4678356"/>
            <a:ext cx="62632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Country name comes from </a:t>
            </a:r>
            <a:r>
              <a:rPr lang="en-US" sz="1200" dirty="0" err="1">
                <a:solidFill>
                  <a:srgbClr val="FF0000"/>
                </a:solidFill>
                <a:sym typeface="Quattrocento Sans"/>
              </a:rPr>
              <a:t>mysql_tbl_countries</a:t>
            </a:r>
            <a:r>
              <a:rPr lang="en-US" sz="1200" dirty="0">
                <a:solidFill>
                  <a:srgbClr val="FF0000"/>
                </a:solidFill>
                <a:sym typeface="Quattrocento Sans"/>
              </a:rPr>
              <a:t> table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1760220" y="3102885"/>
            <a:ext cx="1989555" cy="92803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94134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/>
          <p:nvPr/>
        </p:nvSpPr>
        <p:spPr>
          <a:xfrm>
            <a:off x="550863" y="972000"/>
            <a:ext cx="11306176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", c1/c2 as value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count(*)*1000 as c1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DepDelay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"&gt;10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"Year") a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INNER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count(*) as c2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 ) b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"=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 LIMIT 3;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Year  | value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1987  | 199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1988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| 654182000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(2 rows)</a:t>
            </a:r>
            <a:endParaRPr dirty="0"/>
          </a:p>
        </p:txBody>
      </p:sp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xfrm>
            <a:off x="490231" y="179512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sz="3000" dirty="0"/>
              <a:t>SELECT Data From </a:t>
            </a:r>
            <a:r>
              <a:rPr lang="en-US" sz="3000" dirty="0" err="1"/>
              <a:t>Clickhouse</a:t>
            </a:r>
            <a:r>
              <a:rPr lang="en-US" sz="3000" dirty="0"/>
              <a:t> Using </a:t>
            </a:r>
            <a:r>
              <a:rPr lang="en-US" sz="3000" dirty="0" err="1"/>
              <a:t>clickhousedb_fdw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831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xfrm>
            <a:off x="516862" y="179512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Join </a:t>
            </a:r>
            <a:r>
              <a:rPr lang="en-US" sz="3000" dirty="0" err="1"/>
              <a:t>ClickHouse</a:t>
            </a:r>
            <a:r>
              <a:rPr lang="en-US" sz="3000" dirty="0"/>
              <a:t>, MySQL, and PostgreSQL Using FDW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550863" y="972000"/>
            <a:ext cx="11306176" cy="533263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"Year",pg.code,"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pg.country_code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LEFT 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pg_tbl_states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my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pg.country_code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LIMIT 3;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Year  | code | </a:t>
            </a:r>
            <a:r>
              <a:rPr lang="en-US" sz="2000" b="1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| </a:t>
            </a:r>
            <a:r>
              <a:rPr lang="en-US" sz="2000" b="1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country_code</a:t>
            </a: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| 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------+------+-----------------+--------------+--------------------------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2011 | MO | Missouri | US | United States of America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2011 | MO | Missouri | US | United States of America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2011 | MO | Missouri | US | United States of America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(3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6476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xfrm>
            <a:off x="481353" y="179512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EXPLAIN: Join </a:t>
            </a:r>
            <a:r>
              <a:rPr lang="en-US" sz="3000" dirty="0" err="1"/>
              <a:t>ClickHouse</a:t>
            </a:r>
            <a:r>
              <a:rPr lang="en-US" sz="3000" dirty="0"/>
              <a:t>, MySQL and PostgreSQL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5"/>
          <p:cNvSpPr/>
          <p:nvPr/>
        </p:nvSpPr>
        <p:spPr>
          <a:xfrm>
            <a:off x="550863" y="972000"/>
            <a:ext cx="11306176" cy="510139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pg.code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"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",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pg.country_code,my.name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clickhouse_tbl_ontime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pg_tbl_states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."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155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my </a:t>
            </a:r>
            <a:r>
              <a:rPr lang="en-US" sz="155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pg.country_code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my.code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limit 3;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Exo 2"/>
              <a:buNone/>
            </a:pPr>
            <a:endParaRPr sz="155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-&gt; Hash Right Join (cost=10.00..1900.21 rows=5000 width=558)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Hash Cond: ((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)::text =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."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-&gt; Nested Loop Left Join (cost=10.00..1899.09 rows=295 width=532)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Join Filter: ((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pg.country_code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)::text = (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my.code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)::text)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-&gt; Seq Scan on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public.pg_tbl_states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(cost=0.00..1.59 rows=59 width=16)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-&gt; Materialize (cost=10.00..1015.00 rows=1000 width=528)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    -&gt; Foreign Scan on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public.mysql_tbl_countries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my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(cost=10.00..1010.00 rows=1000 width=528)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Remote query: 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`code`, `name` 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`</a:t>
            </a:r>
            <a:r>
              <a:rPr lang="en-US" sz="1550" b="1" i="0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`.`</a:t>
            </a:r>
            <a:r>
              <a:rPr lang="en-US" sz="1550" b="1" i="0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`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-&gt; Hash (cost=0.00..0.00 rows=0 width=36)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-&gt; Foreign Scan on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public.clickhouse_tbl_ontime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(cost=0.00..0.00 	       rows=0 width=36)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Output: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."Year", 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."</a:t>
            </a:r>
            <a:r>
              <a:rPr lang="en-US" sz="155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50"/>
              <a:buFont typeface="Courier New"/>
              <a:buNone/>
            </a:pPr>
            <a:r>
              <a:rPr lang="en-US" sz="155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Remote SQL: 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"Year", "</a:t>
            </a:r>
            <a:r>
              <a:rPr lang="en-US" sz="1550" b="1" i="0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OriginStateName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" </a:t>
            </a:r>
            <a:r>
              <a:rPr lang="en-US" sz="155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5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"default".</a:t>
            </a:r>
            <a:r>
              <a:rPr lang="en-US" sz="1550" b="1" i="0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ontime</a:t>
            </a:r>
            <a:endParaRPr sz="1550" b="1" i="0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480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title"/>
          </p:nvPr>
        </p:nvSpPr>
        <p:spPr>
          <a:xfrm>
            <a:off x="490228" y="179512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Push Down – A Performance Feature</a:t>
            </a:r>
            <a:endParaRPr sz="26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6"/>
          <p:cNvSpPr/>
          <p:nvPr/>
        </p:nvSpPr>
        <p:spPr>
          <a:xfrm>
            <a:off x="550863" y="972000"/>
            <a:ext cx="11306176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Operator and function push down</a:t>
            </a:r>
            <a:endParaRPr dirty="0"/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Predicate push down</a:t>
            </a:r>
            <a:endParaRPr dirty="0"/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Aggregate push down</a:t>
            </a:r>
            <a:endParaRPr dirty="0"/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Join push down</a:t>
            </a:r>
            <a:endParaRPr dirty="0"/>
          </a:p>
          <a:p>
            <a:pPr marL="0" marR="0" lvl="0" indent="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099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title"/>
          </p:nvPr>
        </p:nvSpPr>
        <p:spPr>
          <a:xfrm>
            <a:off x="478758" y="180000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JOIN Push Down</a:t>
            </a:r>
            <a:r>
              <a:rPr lang="en-US" sz="2600" b="1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289" name="Google Shape;289;p27"/>
          <p:cNvSpPr/>
          <p:nvPr/>
        </p:nvSpPr>
        <p:spPr>
          <a:xfrm>
            <a:off x="550863" y="972000"/>
            <a:ext cx="11306176" cy="501675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(VERBOSE, COST off)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 FROM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RIGHT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j.name_id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2000" b="0" i="0" u="sng" strike="noStrike" cap="none" dirty="0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endParaRPr sz="2000" b="1" i="0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                                                      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Foreign Scan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j.job_title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j.name_id</a:t>
            </a: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Relations: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j)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LEFT JOIN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Remote SQL: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SELECT r2.id, r2.job_title, r2.name_id, r1.id, r1.name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FROM (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public.postgres_tbl_job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r2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2000" b="1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r1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ON    (((r2.name_id &gt; r1.id))))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(4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328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xfrm>
            <a:off x="488272" y="180000"/>
            <a:ext cx="11571728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Aggregate Push Down</a:t>
            </a:r>
            <a:endParaRPr dirty="0"/>
          </a:p>
        </p:txBody>
      </p:sp>
      <p:sp>
        <p:nvSpPr>
          <p:cNvPr id="295" name="Google Shape;295;p28"/>
          <p:cNvSpPr/>
          <p:nvPr/>
        </p:nvSpPr>
        <p:spPr>
          <a:xfrm>
            <a:off x="550863" y="972000"/>
            <a:ext cx="11306176" cy="233910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count(*)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postgres_tbl_name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Foreign Scan  (cost=108.53..152.69 rows=1 width=8)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(count(*))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Relations: Aggregate on (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Remote SQL: SELECT count(*) FROM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endParaRPr sz="1400" b="1" i="0" u="none" strike="noStrike" cap="none" dirty="0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(4 rows)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28"/>
          <p:cNvSpPr/>
          <p:nvPr/>
        </p:nvSpPr>
        <p:spPr>
          <a:xfrm>
            <a:off x="550862" y="3430800"/>
            <a:ext cx="11306177" cy="259301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 VERBOSE 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count(*)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0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Aggregate  (cost=1012.50..1012.51 rows=1 width=8)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count(*)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-&gt;  Foreign Scan on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public.mysql_tbl_continents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(cost=10.00..1010.00 rows=1000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Output: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continent_id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continent_name</a:t>
            </a:r>
            <a:endParaRPr sz="14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Local server startup cost: 10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Remote query: SELECT NULL FROM 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`.`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`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(6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8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550863" y="972000"/>
            <a:ext cx="11306176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488272" y="180000"/>
            <a:ext cx="11580606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1/2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836BE8F-E6DC-2146-873D-C4E43E2BA79E}"/>
              </a:ext>
            </a:extLst>
          </p:cNvPr>
          <p:cNvGrpSpPr/>
          <p:nvPr/>
        </p:nvGrpSpPr>
        <p:grpSpPr>
          <a:xfrm>
            <a:off x="862362" y="1502297"/>
            <a:ext cx="10426837" cy="2970562"/>
            <a:chOff x="862362" y="1502297"/>
            <a:chExt cx="10426837" cy="2970562"/>
          </a:xfrm>
        </p:grpSpPr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737974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89199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sp>
          <p:nvSpPr>
            <p:cNvPr id="188" name="Google Shape;188;p17"/>
            <p:cNvSpPr/>
            <p:nvPr/>
          </p:nvSpPr>
          <p:spPr>
            <a:xfrm>
              <a:off x="862362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Client</a:t>
              </a:r>
              <a:endParaRPr dirty="0"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6613586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 dirty="0" err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MySQL_FDW</a:t>
              </a:r>
              <a:endParaRPr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6F3E5E-FC3C-0C4A-B060-E8FA20677818}"/>
                </a:ext>
              </a:extLst>
            </p:cNvPr>
            <p:cNvSpPr/>
            <p:nvPr/>
          </p:nvSpPr>
          <p:spPr>
            <a:xfrm>
              <a:off x="1383720" y="2043287"/>
              <a:ext cx="3118244" cy="433872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6C1BBDF7-A923-504A-A106-12D4D545594A}"/>
                </a:ext>
              </a:extLst>
            </p:cNvPr>
            <p:cNvSpPr/>
            <p:nvPr/>
          </p:nvSpPr>
          <p:spPr>
            <a:xfrm>
              <a:off x="4637974" y="2043289"/>
              <a:ext cx="2778826" cy="430764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DFF7012-8073-4B45-9DB9-F43FE9B3F886}"/>
                </a:ext>
              </a:extLst>
            </p:cNvPr>
            <p:cNvSpPr/>
            <p:nvPr/>
          </p:nvSpPr>
          <p:spPr>
            <a:xfrm>
              <a:off x="7552810" y="2043287"/>
              <a:ext cx="3118244" cy="430765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0C1A30A2-9DCA-2248-8DE7-E5198B6EAB1B}"/>
                </a:ext>
              </a:extLst>
            </p:cNvPr>
            <p:cNvSpPr/>
            <p:nvPr/>
          </p:nvSpPr>
          <p:spPr>
            <a:xfrm>
              <a:off x="7597422" y="3206044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D577CD4-C28F-A94B-ADF4-F5001FB976FE}"/>
                </a:ext>
              </a:extLst>
            </p:cNvPr>
            <p:cNvSpPr/>
            <p:nvPr/>
          </p:nvSpPr>
          <p:spPr>
            <a:xfrm>
              <a:off x="4529202" y="3214929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538E827-79BB-0341-9675-758D88B76CE3}"/>
                </a:ext>
              </a:extLst>
            </p:cNvPr>
            <p:cNvSpPr/>
            <p:nvPr/>
          </p:nvSpPr>
          <p:spPr>
            <a:xfrm>
              <a:off x="1408808" y="3228807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34FE61-CE2D-B149-9F16-F544548644ED}"/>
                </a:ext>
              </a:extLst>
            </p:cNvPr>
            <p:cNvSpPr txBox="1"/>
            <p:nvPr/>
          </p:nvSpPr>
          <p:spPr>
            <a:xfrm>
              <a:off x="2271658" y="1673494"/>
              <a:ext cx="2089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PostgreSQL Query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75AB749-9254-1342-8C66-A3AEA89CDCC4}"/>
                </a:ext>
              </a:extLst>
            </p:cNvPr>
            <p:cNvSpPr txBox="1"/>
            <p:nvPr/>
          </p:nvSpPr>
          <p:spPr>
            <a:xfrm>
              <a:off x="5362222" y="1640876"/>
              <a:ext cx="16591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2. MySQL Query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9667B35-A343-BD49-A04E-F087E099128B}"/>
                </a:ext>
              </a:extLst>
            </p:cNvPr>
            <p:cNvSpPr txBox="1"/>
            <p:nvPr/>
          </p:nvSpPr>
          <p:spPr>
            <a:xfrm>
              <a:off x="8229600" y="1502297"/>
              <a:ext cx="22735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3. Connect to MySQL</a:t>
              </a:r>
              <a:br>
                <a:rPr lang="en-US" dirty="0"/>
              </a:br>
              <a:r>
                <a:rPr lang="en-US" dirty="0"/>
                <a:t>4. MySQL Query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9397DCB-00BE-2440-912B-7BD5143E5F43}"/>
                </a:ext>
              </a:extLst>
            </p:cNvPr>
            <p:cNvSpPr txBox="1"/>
            <p:nvPr/>
          </p:nvSpPr>
          <p:spPr>
            <a:xfrm>
              <a:off x="4466683" y="3948807"/>
              <a:ext cx="4244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7. Results, converted to PostgreSQL’ tuples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9159F4-52A8-5A47-98B8-E7AF133A7DC3}"/>
                </a:ext>
              </a:extLst>
            </p:cNvPr>
            <p:cNvSpPr txBox="1"/>
            <p:nvPr/>
          </p:nvSpPr>
          <p:spPr>
            <a:xfrm>
              <a:off x="8753367" y="3949639"/>
              <a:ext cx="20896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5. Results</a:t>
              </a:r>
              <a:br>
                <a:rPr lang="en-US" dirty="0"/>
              </a:br>
              <a:r>
                <a:rPr lang="en-US" dirty="0"/>
                <a:t>6. Disconnect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832D3A-BA54-C84C-B526-3E08F9CB0E26}"/>
                </a:ext>
              </a:extLst>
            </p:cNvPr>
            <p:cNvSpPr txBox="1"/>
            <p:nvPr/>
          </p:nvSpPr>
          <p:spPr>
            <a:xfrm>
              <a:off x="2377072" y="4057360"/>
              <a:ext cx="2089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8. Results tuples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6571BA-0822-A74D-8A6B-81D6252F22FE}"/>
              </a:ext>
            </a:extLst>
          </p:cNvPr>
          <p:cNvSpPr txBox="1"/>
          <p:nvPr/>
        </p:nvSpPr>
        <p:spPr>
          <a:xfrm>
            <a:off x="2934208" y="2505436"/>
            <a:ext cx="618635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+mj-lt"/>
                <a:ea typeface="Exo 2"/>
                <a:cs typeface="Exo 2"/>
                <a:sym typeface="Exo 2"/>
              </a:rPr>
              <a:t>Do we really need to Disconnect / Connect on each query?</a:t>
            </a:r>
          </a:p>
          <a:p>
            <a:endParaRPr lang="en-US" sz="180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065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550863" y="972000"/>
            <a:ext cx="11306176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488272" y="180000"/>
            <a:ext cx="11580606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2/2</a:t>
            </a:r>
            <a:endParaRPr dirty="0"/>
          </a:p>
        </p:txBody>
      </p:sp>
      <p:pic>
        <p:nvPicPr>
          <p:cNvPr id="177" name="Google Shape;177;p1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7974" y="2477159"/>
            <a:ext cx="1800000" cy="72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78" name="Google Shape;178;p1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9199" y="2477159"/>
            <a:ext cx="1800000" cy="72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sp>
        <p:nvSpPr>
          <p:cNvPr id="188" name="Google Shape;188;p17"/>
          <p:cNvSpPr/>
          <p:nvPr/>
        </p:nvSpPr>
        <p:spPr>
          <a:xfrm>
            <a:off x="862362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Exo 2"/>
              <a:buNone/>
            </a:pPr>
            <a:r>
              <a:rPr lang="en-US" sz="1067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Client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6613586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Calibri"/>
              <a:buNone/>
            </a:pPr>
            <a:r>
              <a:rPr lang="en-US" sz="1067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MySQL FDW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6F3E5E-FC3C-0C4A-B060-E8FA20677818}"/>
              </a:ext>
            </a:extLst>
          </p:cNvPr>
          <p:cNvSpPr/>
          <p:nvPr/>
        </p:nvSpPr>
        <p:spPr>
          <a:xfrm>
            <a:off x="1383720" y="2043287"/>
            <a:ext cx="3118244" cy="433872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6C1BBDF7-A923-504A-A106-12D4D545594A}"/>
              </a:ext>
            </a:extLst>
          </p:cNvPr>
          <p:cNvSpPr/>
          <p:nvPr/>
        </p:nvSpPr>
        <p:spPr>
          <a:xfrm>
            <a:off x="4637974" y="2043289"/>
            <a:ext cx="2778826" cy="430764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DDFF7012-8073-4B45-9DB9-F43FE9B3F886}"/>
              </a:ext>
            </a:extLst>
          </p:cNvPr>
          <p:cNvSpPr/>
          <p:nvPr/>
        </p:nvSpPr>
        <p:spPr>
          <a:xfrm>
            <a:off x="7552810" y="2043287"/>
            <a:ext cx="3118244" cy="430765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C1A30A2-9DCA-2248-8DE7-E5198B6EAB1B}"/>
              </a:ext>
            </a:extLst>
          </p:cNvPr>
          <p:cNvSpPr/>
          <p:nvPr/>
        </p:nvSpPr>
        <p:spPr>
          <a:xfrm>
            <a:off x="7597422" y="3206044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BD577CD4-C28F-A94B-ADF4-F5001FB976FE}"/>
              </a:ext>
            </a:extLst>
          </p:cNvPr>
          <p:cNvSpPr/>
          <p:nvPr/>
        </p:nvSpPr>
        <p:spPr>
          <a:xfrm>
            <a:off x="4529202" y="3214929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0538E827-79BB-0341-9675-758D88B76CE3}"/>
              </a:ext>
            </a:extLst>
          </p:cNvPr>
          <p:cNvSpPr/>
          <p:nvPr/>
        </p:nvSpPr>
        <p:spPr>
          <a:xfrm>
            <a:off x="1408808" y="3228807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34FE61-CE2D-B149-9F16-F544548644ED}"/>
              </a:ext>
            </a:extLst>
          </p:cNvPr>
          <p:cNvSpPr txBox="1"/>
          <p:nvPr/>
        </p:nvSpPr>
        <p:spPr>
          <a:xfrm>
            <a:off x="2265690" y="1483598"/>
            <a:ext cx="2089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PostgreSQL Query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5AB749-9254-1342-8C66-A3AEA89CDCC4}"/>
              </a:ext>
            </a:extLst>
          </p:cNvPr>
          <p:cNvSpPr txBox="1"/>
          <p:nvPr/>
        </p:nvSpPr>
        <p:spPr>
          <a:xfrm>
            <a:off x="5343727" y="1486987"/>
            <a:ext cx="165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2. MySQL Query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9667B35-A343-BD49-A04E-F087E099128B}"/>
              </a:ext>
            </a:extLst>
          </p:cNvPr>
          <p:cNvSpPr txBox="1"/>
          <p:nvPr/>
        </p:nvSpPr>
        <p:spPr>
          <a:xfrm>
            <a:off x="7002914" y="1286853"/>
            <a:ext cx="370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3.1 Find Connection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3.2 Failed to find - Connect to MySQL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4. MySQL Query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397DCB-00BE-2440-912B-7BD5143E5F43}"/>
              </a:ext>
            </a:extLst>
          </p:cNvPr>
          <p:cNvSpPr txBox="1"/>
          <p:nvPr/>
        </p:nvSpPr>
        <p:spPr>
          <a:xfrm>
            <a:off x="4651200" y="3935816"/>
            <a:ext cx="309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6. Results, (PostgreSQL tuples)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9159F4-52A8-5A47-98B8-E7AF133A7DC3}"/>
              </a:ext>
            </a:extLst>
          </p:cNvPr>
          <p:cNvSpPr txBox="1"/>
          <p:nvPr/>
        </p:nvSpPr>
        <p:spPr>
          <a:xfrm>
            <a:off x="8753367" y="3949639"/>
            <a:ext cx="208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5. Results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9832D3A-BA54-C84C-B526-3E08F9CB0E26}"/>
              </a:ext>
            </a:extLst>
          </p:cNvPr>
          <p:cNvSpPr txBox="1"/>
          <p:nvPr/>
        </p:nvSpPr>
        <p:spPr>
          <a:xfrm>
            <a:off x="2377072" y="4057360"/>
            <a:ext cx="208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7. Results tuples</a:t>
            </a:r>
          </a:p>
        </p:txBody>
      </p:sp>
    </p:spTree>
    <p:extLst>
      <p:ext uri="{BB962C8B-B14F-4D97-AF65-F5344CB8AC3E}">
        <p14:creationId xmlns:p14="http://schemas.microsoft.com/office/powerpoint/2010/main" val="3576270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508475" y="180000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Why? Accessing Data From Multiple Sources</a:t>
            </a:r>
            <a:endParaRPr sz="3000"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480863" y="972000"/>
            <a:ext cx="11880000" cy="445485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SELECT * from multiple “Database Engines” and generate results? 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108000" y="1543167"/>
            <a:ext cx="11880000" cy="46539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97" name="Google Shape;97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29926" y="1741314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8" name="Google Shape;98;p1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2433" y="181654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9" name="Google Shape;99;p14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00467" y="328399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0" name="Google Shape;100;p14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2976" y="313750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1" name="Google Shape;101;p14" descr="Imag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02976" y="458032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2" name="Google Shape;102;p14" descr="Imag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355701" y="4677620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02501" y="5036846"/>
            <a:ext cx="108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12240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>
            <a:spLocks noGrp="1"/>
          </p:cNvSpPr>
          <p:nvPr>
            <p:ph type="title"/>
          </p:nvPr>
        </p:nvSpPr>
        <p:spPr>
          <a:xfrm>
            <a:off x="479394" y="180000"/>
            <a:ext cx="11589483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DML Support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BCADC-B5E2-8E42-8D02-0B3A68E36DA2}"/>
              </a:ext>
            </a:extLst>
          </p:cNvPr>
          <p:cNvSpPr txBox="1"/>
          <p:nvPr/>
        </p:nvSpPr>
        <p:spPr>
          <a:xfrm>
            <a:off x="454233" y="972000"/>
            <a:ext cx="8889293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PostgreSQL has DML support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There are a number of Foreign Data Wrappers that support DML such as: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 err="1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postgres_fdw</a:t>
            </a: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 err="1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mysql_fdw</a:t>
            </a: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 err="1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oracle_fdw</a:t>
            </a: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518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DE04E9-5CC3-F94E-8384-7F341C7CD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91" y="-150922"/>
            <a:ext cx="10515600" cy="1373379"/>
          </a:xfrm>
        </p:spPr>
        <p:txBody>
          <a:bodyPr>
            <a:normAutofit/>
          </a:bodyPr>
          <a:lstStyle/>
          <a:p>
            <a:r>
              <a:rPr lang="en-US" sz="3000" dirty="0"/>
              <a:t>Questions?</a:t>
            </a:r>
          </a:p>
        </p:txBody>
      </p:sp>
      <p:sp>
        <p:nvSpPr>
          <p:cNvPr id="289" name="Google Shape;289;p29"/>
          <p:cNvSpPr txBox="1">
            <a:spLocks noGrp="1"/>
          </p:cNvSpPr>
          <p:nvPr>
            <p:ph type="body" idx="1"/>
          </p:nvPr>
        </p:nvSpPr>
        <p:spPr>
          <a:xfrm>
            <a:off x="5990492" y="1723292"/>
            <a:ext cx="5257800" cy="4079933"/>
          </a:xfrm>
        </p:spPr>
        <p:txBody>
          <a:bodyPr>
            <a:normAutofit/>
          </a:bodyPr>
          <a:lstStyle/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“Poor leaders rarely ask questions of themselves or others. Good</a:t>
            </a:r>
          </a:p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leaders, on the other hand, ask many questions. Great leaders ask the</a:t>
            </a:r>
          </a:p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great questions.” </a:t>
            </a:r>
          </a:p>
          <a:p>
            <a:pPr lvl="0"/>
            <a:endParaRPr lang="en-US" sz="1200" b="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1200" b="0" dirty="0">
                <a:latin typeface="Arial" panose="020B0604020202020204" pitchFamily="34" charset="0"/>
                <a:cs typeface="Arial" panose="020B0604020202020204" pitchFamily="34" charset="0"/>
              </a:rPr>
              <a:t>Michael Marquardt author of Leading with Questions</a:t>
            </a:r>
            <a:endParaRPr lang="en-US" sz="1200" b="0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290" name="Google Shape;290;p29"/>
          <p:cNvSpPr txBox="1"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/>
              <a:pPr lvl="0"/>
              <a:t>21</a:t>
            </a:fld>
            <a:endParaRPr lang="en-US"/>
          </a:p>
        </p:txBody>
      </p:sp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979C192B-AB3E-4A43-876C-CA05D21D2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3" y="1387338"/>
            <a:ext cx="5194300" cy="373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09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2435C-61CC-4409-8E0B-1D9C1C4F7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105" y="295441"/>
            <a:ext cx="11760000" cy="480000"/>
          </a:xfrm>
        </p:spPr>
        <p:txBody>
          <a:bodyPr/>
          <a:lstStyle/>
          <a:p>
            <a:r>
              <a:rPr lang="en-GB" dirty="0"/>
              <a:t>Rate My Session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A1B24-57BC-4102-9691-32C43DBF4F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E98BC3-94C9-4D67-B800-D3E83C04DD87}"/>
              </a:ext>
            </a:extLst>
          </p:cNvPr>
          <p:cNvSpPr/>
          <p:nvPr/>
        </p:nvSpPr>
        <p:spPr>
          <a:xfrm>
            <a:off x="3048000" y="3080187"/>
            <a:ext cx="6096000" cy="6669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867" dirty="0">
                <a:latin typeface="Times New Roman" panose="02020603050405020304" pitchFamily="18" charset="0"/>
              </a:rPr>
              <a:t> </a:t>
            </a:r>
            <a:br>
              <a:rPr lang="en-GB" sz="1867" dirty="0"/>
            </a:br>
            <a:endParaRPr lang="en-GB" sz="1867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766F1C8-5293-4858-A38F-4A61CC713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10" y="1251808"/>
            <a:ext cx="7094083" cy="484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658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C9E45-2E52-4119-A814-D9440A433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829" y="295452"/>
            <a:ext cx="11760000" cy="480000"/>
          </a:xfrm>
        </p:spPr>
        <p:txBody>
          <a:bodyPr/>
          <a:lstStyle/>
          <a:p>
            <a:r>
              <a:rPr lang="en-GB" dirty="0"/>
              <a:t>We’re Hiring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330F6-D6B8-4F54-AA9F-A8D8DA485C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CC41D3-F12E-4911-8BCC-E10C5A1788BA}"/>
              </a:ext>
            </a:extLst>
          </p:cNvPr>
          <p:cNvSpPr/>
          <p:nvPr/>
        </p:nvSpPr>
        <p:spPr>
          <a:xfrm>
            <a:off x="643418" y="1286309"/>
            <a:ext cx="5452583" cy="4687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33" dirty="0"/>
              <a:t>Percona’s open source database </a:t>
            </a:r>
          </a:p>
          <a:p>
            <a:r>
              <a:rPr lang="en-US" sz="2133" dirty="0"/>
              <a:t>experts are true superheroes, improving database performance for customers across the globe. </a:t>
            </a:r>
          </a:p>
          <a:p>
            <a:endParaRPr lang="en-US" sz="2133" dirty="0"/>
          </a:p>
          <a:p>
            <a:r>
              <a:rPr lang="en-US" sz="2133" dirty="0"/>
              <a:t>Our staff live in nearly 30 different countries around the world, and most </a:t>
            </a:r>
          </a:p>
          <a:p>
            <a:r>
              <a:rPr lang="en-US" sz="2133" dirty="0"/>
              <a:t>work remotely from home.</a:t>
            </a:r>
          </a:p>
          <a:p>
            <a:endParaRPr lang="en-US" sz="2133" dirty="0"/>
          </a:p>
          <a:p>
            <a:r>
              <a:rPr lang="en-US" sz="2133" dirty="0"/>
              <a:t>Discover what it means to have a Percona career with the smartest people in the database performance industries, solving the most challenging problems our customers come across.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16EAA0D-D54E-4E03-955E-DC9E692E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135" y="1437589"/>
            <a:ext cx="4038294" cy="459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44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520641" y="300991"/>
            <a:ext cx="11625943" cy="481700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1/2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7FA72B-BC30-354B-8E31-CA0C3D85FDDC}"/>
              </a:ext>
            </a:extLst>
          </p:cNvPr>
          <p:cNvGrpSpPr/>
          <p:nvPr/>
        </p:nvGrpSpPr>
        <p:grpSpPr>
          <a:xfrm>
            <a:off x="156000" y="1088120"/>
            <a:ext cx="11880000" cy="5040000"/>
            <a:chOff x="156000" y="1342644"/>
            <a:chExt cx="11880000" cy="5040000"/>
          </a:xfrm>
        </p:grpSpPr>
        <p:sp>
          <p:nvSpPr>
            <p:cNvPr id="110" name="Google Shape;110;p15"/>
            <p:cNvSpPr/>
            <p:nvPr/>
          </p:nvSpPr>
          <p:spPr>
            <a:xfrm>
              <a:off x="156000" y="1342644"/>
              <a:ext cx="11880000" cy="504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237144" y="1547300"/>
              <a:ext cx="1429890" cy="523999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237144" y="2345673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237144" y="314404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237144" y="3942419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237144" y="553916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56191" y="1458812"/>
              <a:ext cx="2276044" cy="4807665"/>
            </a:xfrm>
            <a:prstGeom prst="rect">
              <a:avLst/>
            </a:prstGeom>
            <a:solidFill>
              <a:srgbClr val="EDEDED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468013" y="2255019"/>
              <a:ext cx="210508" cy="35948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871426" y="1501742"/>
              <a:ext cx="897587" cy="4661980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Join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14907" y="1501743"/>
              <a:ext cx="823942" cy="4661979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E230C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841663" y="2345674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841663" y="3144047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41663" y="3942419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41663" y="4740792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841663" y="1547301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841663" y="5539166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6" name="Google Shape;126;p15"/>
            <p:cNvCxnSpPr/>
            <p:nvPr/>
          </p:nvCxnSpPr>
          <p:spPr>
            <a:xfrm>
              <a:off x="2638850" y="1855245"/>
              <a:ext cx="3598292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27" name="Google Shape;127;p15"/>
            <p:cNvSpPr/>
            <p:nvPr/>
          </p:nvSpPr>
          <p:spPr>
            <a:xfrm>
              <a:off x="6237144" y="4740792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8" name="Google Shape;128;p15"/>
            <p:cNvCxnSpPr/>
            <p:nvPr/>
          </p:nvCxnSpPr>
          <p:spPr>
            <a:xfrm>
              <a:off x="2638850" y="2628826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2638850" y="3418415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2619111" y="4230602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38850" y="5034184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2732233" y="5816594"/>
              <a:ext cx="350491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7675422" y="1814712"/>
              <a:ext cx="256370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675422" y="2664623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7675422" y="3414714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7675422" y="4234276"/>
              <a:ext cx="1176603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667034" y="5043614"/>
              <a:ext cx="119634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7667034" y="5835390"/>
              <a:ext cx="2596575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39" name="Google Shape;139;p15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262250" y="234567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0" name="Google Shape;140;p15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62250" y="154730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1" name="Google Shape;141;p15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262250" y="314404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2" name="Google Shape;142;p15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262250" y="4316237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3" name="Google Shape;143;p15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62937" y="474079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4" name="Google Shape;144;p15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62937" y="3942418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5" name="Google Shape;145;p15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262250" y="5539165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4167525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>
            <a:spLocks noGrp="1"/>
          </p:cNvSpPr>
          <p:nvPr>
            <p:ph type="sldNum" idx="12"/>
          </p:nvPr>
        </p:nvSpPr>
        <p:spPr>
          <a:xfrm>
            <a:off x="9347200" y="6172200"/>
            <a:ext cx="284480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lvl="0"/>
            <a:r>
              <a:rPr lang="en-US" sz="3600" dirty="0"/>
              <a:t>SQL-MED - Management of External Data</a:t>
            </a:r>
            <a:endParaRPr sz="3600" b="1" i="0" u="none" strike="noStrike" cap="none" dirty="0">
              <a:solidFill>
                <a:srgbClr val="262F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u="sng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https://</a:t>
            </a:r>
            <a:r>
              <a:rPr lang="en-US" u="sng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wiki.postgresql.org</a:t>
            </a:r>
            <a:r>
              <a:rPr lang="en-US" u="sng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/wiki/</a:t>
            </a:r>
            <a:r>
              <a:rPr lang="en-US" u="sng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  <a:sym typeface="Helvetica Neue"/>
              </a:rPr>
              <a:t>Foreign_data_wrappers</a:t>
            </a:r>
            <a:endParaRPr lang="en-US" u="sng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066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497091" y="320838"/>
            <a:ext cx="11943280" cy="462542"/>
          </a:xfrm>
        </p:spPr>
        <p:txBody>
          <a:bodyPr>
            <a:normAutofit fontScale="90000"/>
          </a:bodyPr>
          <a:lstStyle/>
          <a:p>
            <a:pPr lvl="0"/>
            <a:r>
              <a:rPr lang="en-US" sz="3000" dirty="0"/>
              <a:t>SQL-MED - Management of External Data</a:t>
            </a:r>
          </a:p>
        </p:txBody>
      </p:sp>
      <p:sp>
        <p:nvSpPr>
          <p:cNvPr id="152" name="Google Shape;152;p16"/>
          <p:cNvSpPr txBox="1"/>
          <p:nvPr/>
        </p:nvSpPr>
        <p:spPr>
          <a:xfrm>
            <a:off x="550862" y="4320000"/>
            <a:ext cx="11318582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1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Now there are many </a:t>
            </a:r>
            <a:r>
              <a:rPr lang="en-US" sz="2800" i="1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FDWs</a:t>
            </a:r>
            <a:r>
              <a:rPr lang="en-US" sz="2800" b="0" i="1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implemented by other people</a:t>
            </a:r>
            <a:endParaRPr sz="2800" b="0" i="1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None/>
            </a:pPr>
            <a:r>
              <a:rPr lang="en-US" sz="2800" b="0" i="1" u="none" strike="noStrike" cap="none" dirty="0">
                <a:solidFill>
                  <a:srgbClr val="00B0F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https://wiki.postgresql.org/wiki/Foreign_data_wrappers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152;p16">
            <a:extLst>
              <a:ext uri="{FF2B5EF4-FFF2-40B4-BE49-F238E27FC236}">
                <a16:creationId xmlns:a16="http://schemas.microsoft.com/office/drawing/2014/main" id="{C7FA701E-79F0-2040-B261-917E857D8DCF}"/>
              </a:ext>
            </a:extLst>
          </p:cNvPr>
          <p:cNvSpPr txBox="1"/>
          <p:nvPr/>
        </p:nvSpPr>
        <p:spPr>
          <a:xfrm>
            <a:off x="550863" y="972000"/>
            <a:ext cx="11318582" cy="32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SQL standard, it is defined by ISO/IEC 9075-9:2008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SQL/MED provides extensions to SQL that define FDW ( Foreign Data Wrapper)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PostgreSQL start implementing in its core since PostgreSQL Version 9.1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PostgreSQL community builds PostgreSQL FDW called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postgresql_fdw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93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7"/>
          <p:cNvGrpSpPr/>
          <p:nvPr/>
        </p:nvGrpSpPr>
        <p:grpSpPr>
          <a:xfrm>
            <a:off x="108000" y="972000"/>
            <a:ext cx="11880000" cy="5040000"/>
            <a:chOff x="262800" y="864000"/>
            <a:chExt cx="11520000" cy="5040000"/>
          </a:xfrm>
        </p:grpSpPr>
        <p:sp>
          <p:nvSpPr>
            <p:cNvPr id="158" name="Google Shape;158;p17"/>
            <p:cNvSpPr/>
            <p:nvPr/>
          </p:nvSpPr>
          <p:spPr>
            <a:xfrm>
              <a:off x="262800" y="864000"/>
              <a:ext cx="11520000" cy="504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248071" y="1106032"/>
              <a:ext cx="1440000" cy="540000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248071" y="1928784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248071" y="2751536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248071" y="3574288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248071" y="5219793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cxnSp>
          <p:nvCxnSpPr>
            <p:cNvPr id="164" name="Google Shape;164;p17"/>
            <p:cNvCxnSpPr/>
            <p:nvPr/>
          </p:nvCxnSpPr>
          <p:spPr>
            <a:xfrm>
              <a:off x="5534280" y="141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65" name="Google Shape;165;p17"/>
            <p:cNvSpPr/>
            <p:nvPr/>
          </p:nvSpPr>
          <p:spPr>
            <a:xfrm>
              <a:off x="6248071" y="4397040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66" name="Google Shape;166;p17"/>
            <p:cNvCxnSpPr/>
            <p:nvPr/>
          </p:nvCxnSpPr>
          <p:spPr>
            <a:xfrm>
              <a:off x="5529599" y="2192501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7" name="Google Shape;167;p17"/>
            <p:cNvCxnSpPr/>
            <p:nvPr/>
          </p:nvCxnSpPr>
          <p:spPr>
            <a:xfrm>
              <a:off x="5534280" y="303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8" name="Google Shape;168;p17"/>
            <p:cNvCxnSpPr/>
            <p:nvPr/>
          </p:nvCxnSpPr>
          <p:spPr>
            <a:xfrm>
              <a:off x="5534280" y="386745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9" name="Google Shape;169;p17"/>
            <p:cNvCxnSpPr/>
            <p:nvPr/>
          </p:nvCxnSpPr>
          <p:spPr>
            <a:xfrm>
              <a:off x="5534280" y="469557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0" name="Google Shape;170;p17"/>
            <p:cNvCxnSpPr/>
            <p:nvPr/>
          </p:nvCxnSpPr>
          <p:spPr>
            <a:xfrm>
              <a:off x="5534280" y="5501878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1" name="Google Shape;171;p17"/>
            <p:cNvCxnSpPr/>
            <p:nvPr/>
          </p:nvCxnSpPr>
          <p:spPr>
            <a:xfrm>
              <a:off x="7696519" y="1381610"/>
              <a:ext cx="2581826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2" name="Google Shape;172;p17"/>
            <p:cNvCxnSpPr/>
            <p:nvPr/>
          </p:nvCxnSpPr>
          <p:spPr>
            <a:xfrm>
              <a:off x="7696519" y="2257474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3" name="Google Shape;173;p17"/>
            <p:cNvCxnSpPr/>
            <p:nvPr/>
          </p:nvCxnSpPr>
          <p:spPr>
            <a:xfrm>
              <a:off x="7696519" y="3030469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4" name="Google Shape;174;p17"/>
            <p:cNvCxnSpPr/>
            <p:nvPr/>
          </p:nvCxnSpPr>
          <p:spPr>
            <a:xfrm>
              <a:off x="7696519" y="3875057"/>
              <a:ext cx="1184922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5" name="Google Shape;175;p17"/>
            <p:cNvCxnSpPr/>
            <p:nvPr/>
          </p:nvCxnSpPr>
          <p:spPr>
            <a:xfrm>
              <a:off x="7688071" y="4709109"/>
              <a:ext cx="1204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6" name="Google Shape;176;p17"/>
            <p:cNvCxnSpPr/>
            <p:nvPr/>
          </p:nvCxnSpPr>
          <p:spPr>
            <a:xfrm>
              <a:off x="7688071" y="5525062"/>
              <a:ext cx="2614934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301638" y="1928784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01637" y="110603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9" name="Google Shape;179;p17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301636" y="275153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0" name="Google Shape;180;p17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301636" y="409208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1" name="Google Shape;181;p17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92431" y="439704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2" name="Google Shape;182;p17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92431" y="3574288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301636" y="521979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84" name="Google Shape;184;p17"/>
            <p:cNvSpPr/>
            <p:nvPr/>
          </p:nvSpPr>
          <p:spPr>
            <a:xfrm>
              <a:off x="2546580" y="957600"/>
              <a:ext cx="2964294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3670332" y="953794"/>
              <a:ext cx="1680680" cy="4805999"/>
            </a:xfrm>
            <a:prstGeom prst="rect">
              <a:avLst/>
            </a:prstGeom>
            <a:solidFill>
              <a:srgbClr val="CACACA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 </a:t>
              </a:r>
              <a:endParaRPr sz="1467" b="0" i="0" u="none" strike="noStrike" cap="none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406800" y="957600"/>
              <a:ext cx="1620222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7" name="Google Shape;187;p17"/>
            <p:cNvSpPr txBox="1"/>
            <p:nvPr/>
          </p:nvSpPr>
          <p:spPr>
            <a:xfrm>
              <a:off x="421200" y="1576698"/>
              <a:ext cx="211996" cy="37046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936177" y="1894589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936177" y="2717341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936177" y="3540093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Spark</a:t>
              </a:r>
              <a:endParaRPr sz="1067" b="0" i="0" u="none" strike="sngStrike" cap="none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936177" y="4362845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Hive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936177" y="1071837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936177" y="5185598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Clickhouse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94" name="Google Shape;194;p17"/>
            <p:cNvCxnSpPr/>
            <p:nvPr/>
          </p:nvCxnSpPr>
          <p:spPr>
            <a:xfrm>
              <a:off x="2050637" y="3313559"/>
              <a:ext cx="442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95" name="Google Shape;195;p17"/>
            <p:cNvSpPr/>
            <p:nvPr/>
          </p:nvSpPr>
          <p:spPr>
            <a:xfrm>
              <a:off x="4201438" y="1928784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postgres_fdw 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201438" y="2751536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mogo_fdw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4201438" y="3574288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4201438" y="4397040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4201438" y="1106032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mysql_fdw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201438" y="5219793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file_fdw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3217674" y="2253999"/>
              <a:ext cx="211996" cy="2350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</a:t>
              </a:r>
              <a:endParaRPr sz="1467" b="0" i="0" u="none" strike="noStrike" cap="none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</p:grp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514610" y="27148"/>
            <a:ext cx="11625943" cy="1034467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2/2</a:t>
            </a:r>
          </a:p>
        </p:txBody>
      </p:sp>
    </p:spTree>
    <p:extLst>
      <p:ext uri="{BB962C8B-B14F-4D97-AF65-F5344CB8AC3E}">
        <p14:creationId xmlns:p14="http://schemas.microsoft.com/office/powerpoint/2010/main" val="4226384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title"/>
          </p:nvPr>
        </p:nvSpPr>
        <p:spPr>
          <a:xfrm>
            <a:off x="487425" y="-140450"/>
            <a:ext cx="10515600" cy="1373379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Example</a:t>
            </a:r>
          </a:p>
        </p:txBody>
      </p:sp>
      <p:sp>
        <p:nvSpPr>
          <p:cNvPr id="208" name="Google Shape;208;p18"/>
          <p:cNvSpPr/>
          <p:nvPr/>
        </p:nvSpPr>
        <p:spPr>
          <a:xfrm>
            <a:off x="550862" y="1010484"/>
            <a:ext cx="11306176" cy="50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100" b="0" i="0" u="none" strike="noStrike" cap="none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680400" y="1620437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US States  / Cities</a:t>
            </a:r>
            <a:endParaRPr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680400" y="32947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Countries  / Country</a:t>
            </a:r>
            <a:endParaRPr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680400" y="49719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Flight Information</a:t>
            </a:r>
            <a:endParaRPr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" name="Google Shape;2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5" name="Google Shape;215;p18"/>
          <p:cNvSpPr txBox="1"/>
          <p:nvPr/>
        </p:nvSpPr>
        <p:spPr>
          <a:xfrm>
            <a:off x="8917626" y="1620425"/>
            <a:ext cx="25062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pg_tbl_states</a:t>
            </a:r>
            <a:endParaRPr sz="1100" b="0" i="0" u="none" strike="noStrike" cap="none">
              <a:solidFill>
                <a:schemeClr val="lt1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8912550" y="3176950"/>
            <a:ext cx="2506200" cy="7641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 err="1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mysql_tbl_continents</a:t>
            </a:r>
            <a:endParaRPr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 err="1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mysql_tbl_countries</a:t>
            </a:r>
            <a:endParaRPr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8917625" y="5057325"/>
            <a:ext cx="2563200" cy="3693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clickhouse_tbl_ontime</a:t>
            </a:r>
            <a:endParaRPr sz="1100" b="0" i="0" u="none" strike="noStrike" cap="none">
              <a:solidFill>
                <a:schemeClr val="lt1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218" name="Google Shape;218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25649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19" name="Google Shape;219;p1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25649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20" name="Google Shape;220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5649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2883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>
          <a:xfrm>
            <a:off x="499148" y="-152516"/>
            <a:ext cx="10515600" cy="1373379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Setup </a:t>
            </a:r>
            <a:r>
              <a:rPr lang="en-US" sz="3000" dirty="0" err="1"/>
              <a:t>mysqldb_fdw</a:t>
            </a:r>
            <a:r>
              <a:rPr lang="en-US" sz="3000" dirty="0"/>
              <a:t> (MySQL)</a:t>
            </a:r>
          </a:p>
        </p:txBody>
      </p:sp>
      <p:sp>
        <p:nvSpPr>
          <p:cNvPr id="226" name="Google Shape;226;p19"/>
          <p:cNvSpPr/>
          <p:nvPr/>
        </p:nvSpPr>
        <p:spPr>
          <a:xfrm>
            <a:off x="550863" y="972000"/>
            <a:ext cx="11306175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EXTENSION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mysqldb_fdw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550863" y="1580128"/>
            <a:ext cx="11306176" cy="13248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endParaRPr sz="1600" b="0" i="1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mysqldb_fdw</a:t>
            </a: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host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'127.0.0.1',</a:t>
            </a:r>
            <a:endParaRPr sz="1600" b="0" i="1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'3306’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990A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550862" y="2989836"/>
            <a:ext cx="11306175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USER MAPPING FOR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Exo 2"/>
              <a:buNone/>
            </a:pPr>
            <a:r>
              <a:rPr lang="en-US" sz="1500" b="0" i="1" u="none" strike="noStrike" cap="none" dirty="0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rPr>
              <a:t>             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229" name="Google Shape;229;p19"/>
          <p:cNvSpPr/>
          <p:nvPr/>
        </p:nvSpPr>
        <p:spPr>
          <a:xfrm>
            <a:off x="550863" y="3905742"/>
            <a:ext cx="5389137" cy="21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 </a:t>
            </a:r>
            <a:r>
              <a:rPr lang="en-US" sz="16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VARCHAR(2),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VARCHAR(255)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) 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OPTIONS(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6035040" y="3905742"/>
            <a:ext cx="5821997" cy="21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5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VARCHAR(2),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VARCHAR(255),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full_name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VARCHAR(255),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iso3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CHAR(3),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INTEGER,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continent_code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VARCHAR(2)</a:t>
            </a:r>
            <a:b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) SERVER 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 (</a:t>
            </a:r>
            <a:r>
              <a:rPr lang="en-US" sz="1500" b="1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‘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5075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>
          <a:xfrm>
            <a:off x="390617" y="-146560"/>
            <a:ext cx="10515600" cy="1373379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 Setup </a:t>
            </a:r>
            <a:r>
              <a:rPr lang="en-US" sz="3000" dirty="0" err="1"/>
              <a:t>clickhousedb_fdw</a:t>
            </a:r>
            <a:r>
              <a:rPr lang="en-US" sz="3000" dirty="0"/>
              <a:t> (</a:t>
            </a:r>
            <a:r>
              <a:rPr lang="en-US" sz="3000" dirty="0" err="1"/>
              <a:t>ClickHouse</a:t>
            </a:r>
            <a:r>
              <a:rPr lang="en-US" sz="3000" dirty="0"/>
              <a:t>)</a:t>
            </a:r>
          </a:p>
        </p:txBody>
      </p:sp>
      <p:sp>
        <p:nvSpPr>
          <p:cNvPr id="236" name="Google Shape;236;p20"/>
          <p:cNvSpPr/>
          <p:nvPr/>
        </p:nvSpPr>
        <p:spPr>
          <a:xfrm>
            <a:off x="550863" y="972000"/>
            <a:ext cx="11306176" cy="6040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EXTENSION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clickhousedb_fdw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/>
          </a:p>
        </p:txBody>
      </p:sp>
      <p:sp>
        <p:nvSpPr>
          <p:cNvPr id="237" name="Google Shape;237;p20"/>
          <p:cNvSpPr/>
          <p:nvPr/>
        </p:nvSpPr>
        <p:spPr>
          <a:xfrm>
            <a:off x="550862" y="1742829"/>
            <a:ext cx="11306177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endParaRPr sz="1600" b="0" i="1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clickhousedb_fdw</a:t>
            </a: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test_database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’,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driver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'/use/lib/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libclickhouseodbc.so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US" sz="19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sz="19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550863" y="3171530"/>
            <a:ext cx="11306176" cy="95229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 MAPPING FOR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</a:t>
            </a:r>
            <a:endParaRPr lang="en-US"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buClr>
                <a:srgbClr val="1C28BE"/>
              </a:buClr>
              <a:buSzPts val="1900"/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SERVER </a:t>
            </a:r>
            <a:r>
              <a:rPr lang="en-US" sz="1600" i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endParaRPr lang="en-US" sz="1600" i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550862" y="4290646"/>
            <a:ext cx="11306176" cy="176322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clickhouse_tbl_ontime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Year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Quarter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Month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…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 (</a:t>
            </a:r>
            <a:r>
              <a:rPr lang="en-US" sz="1600" b="1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ontime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Exo 2"/>
              <a:buNone/>
            </a:pP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7250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E19 Master">
  <a:themeElements>
    <a:clrScheme name="Custom 2">
      <a:dk1>
        <a:srgbClr val="252E62"/>
      </a:dk1>
      <a:lt1>
        <a:srgbClr val="FFFFFF"/>
      </a:lt1>
      <a:dk2>
        <a:srgbClr val="000000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PLe19 - Template_NEW</Template>
  <TotalTime>98</TotalTime>
  <Words>1361</Words>
  <Application>Microsoft Macintosh PowerPoint</Application>
  <PresentationFormat>Widescreen</PresentationFormat>
  <Paragraphs>315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Exo 2</vt:lpstr>
      <vt:lpstr>Times New Roman</vt:lpstr>
      <vt:lpstr>Calibri</vt:lpstr>
      <vt:lpstr>Arial</vt:lpstr>
      <vt:lpstr>Courier New</vt:lpstr>
      <vt:lpstr>PLE19 Master</vt:lpstr>
      <vt:lpstr>Simple Light</vt:lpstr>
      <vt:lpstr>Join Heterogeneous Databases Using PostgreSQL Foreign Data Wrappers PostgreSQL FDW (SQL-MED)</vt:lpstr>
      <vt:lpstr>Why? Accessing Data From Multiple Sources</vt:lpstr>
      <vt:lpstr>Application Architecture 1/2</vt:lpstr>
      <vt:lpstr>SQL-MED - Management of External Data</vt:lpstr>
      <vt:lpstr>SQL-MED - Management of External Data</vt:lpstr>
      <vt:lpstr>Application Architecture 2/2</vt:lpstr>
      <vt:lpstr>Example</vt:lpstr>
      <vt:lpstr>Setup mysqldb_fdw (MySQL)</vt:lpstr>
      <vt:lpstr> Setup clickhousedb_fdw (ClickHouse)</vt:lpstr>
      <vt:lpstr>SELECT Data From MySQL Using mysqldb_fdw 1/2</vt:lpstr>
      <vt:lpstr>SELECT Data From MySQL Using mysqldb_fdw 2/2</vt:lpstr>
      <vt:lpstr>SELECT Data From Clickhouse Using clickhousedb_fdw</vt:lpstr>
      <vt:lpstr>Join ClickHouse, MySQL, and PostgreSQL Using FDW</vt:lpstr>
      <vt:lpstr>EXPLAIN: Join ClickHouse, MySQL and PostgreSQL</vt:lpstr>
      <vt:lpstr>Push Down – A Performance Feature</vt:lpstr>
      <vt:lpstr>PostgreSQL Foreign Data Wrapper - JOIN Push Down </vt:lpstr>
      <vt:lpstr>PostgreSQL Foreign Data Wrapper - Aggregate Push Down</vt:lpstr>
      <vt:lpstr>Connections 1/2</vt:lpstr>
      <vt:lpstr>Connections 2/2</vt:lpstr>
      <vt:lpstr>DML Support</vt:lpstr>
      <vt:lpstr>Questions?</vt:lpstr>
      <vt:lpstr>Rate My Session</vt:lpstr>
      <vt:lpstr>We’re Hiring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Title</dc:title>
  <dc:creator>david avery</dc:creator>
  <cp:lastModifiedBy>Ibrar Ahmed</cp:lastModifiedBy>
  <cp:revision>18</cp:revision>
  <cp:lastPrinted>2016-10-06T15:21:12Z</cp:lastPrinted>
  <dcterms:created xsi:type="dcterms:W3CDTF">2019-01-09T22:21:27Z</dcterms:created>
  <dcterms:modified xsi:type="dcterms:W3CDTF">2019-10-01T09:20:18Z</dcterms:modified>
</cp:coreProperties>
</file>

<file path=docProps/thumbnail.jpeg>
</file>